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3" r:id="rId6"/>
    <p:sldId id="264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9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A46820-6AAB-479F-A756-60433A884CAB}" type="datetimeFigureOut">
              <a:rPr lang="fa-IR" smtClean="0"/>
              <a:t>1434/01/06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F497F6-EEF8-418C-BBCA-2D726913DB43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مراقبتهاي پرستاري در بيماران </a:t>
            </a:r>
            <a:endParaRPr lang="en-US" sz="2000" dirty="0">
              <a:cs typeface="+mn-cs"/>
            </a:endParaRPr>
          </a:p>
          <a:p>
            <a:pPr algn="ctr"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(براي افراد پس از ترك اعتياد)</a:t>
            </a:r>
            <a:endParaRPr lang="en-US" sz="2000" dirty="0">
              <a:cs typeface="+mn-cs"/>
            </a:endParaRPr>
          </a:p>
          <a:p>
            <a:pPr algn="ctr"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جهت استفاده خانواده بيمار </a:t>
            </a: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536281" y="1616291"/>
            <a:ext cx="8071440" cy="312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tra"/>
                <a:cs typeface="+mn-cs"/>
              </a:rPr>
              <a:t>آموزش به بيمار و خانواده 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tra"/>
                <a:ea typeface="Times New Roman" pitchFamily="18" charset="0"/>
                <a:cs typeface="+mn-cs"/>
              </a:rPr>
              <a:t>در اختلالات وابستگي و سوء مصرف مواد</a:t>
            </a: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tra"/>
              <a:ea typeface="Times New Roman" pitchFamily="18" charset="0"/>
              <a:cs typeface="+mn-cs"/>
            </a:endParaRPr>
          </a:p>
          <a:p>
            <a:pPr marL="0" marR="0" lvl="0" indent="0" algn="justLow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n-cs"/>
            </a:endParaRPr>
          </a:p>
          <a:p>
            <a:pPr marL="0" marR="0" lvl="0" indent="0" algn="justLow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fa-IR" sz="2000" dirty="0">
                <a:latin typeface="Mitra"/>
                <a:ea typeface="Times New Roman" pitchFamily="18" charset="0"/>
                <a:cs typeface="+mn-cs"/>
              </a:rPr>
              <a:t>1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tra"/>
                <a:ea typeface="Times New Roman" pitchFamily="18" charset="0"/>
                <a:cs typeface="+mn-cs"/>
              </a:rPr>
              <a:t>) ا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tra"/>
                <a:ea typeface="Times New Roman" pitchFamily="18" charset="0"/>
                <a:cs typeface="+mn-cs"/>
              </a:rPr>
              <a:t>ستفاده از مايعات، ويتامين‏ها و مواد مغذي به اضافه مولتي ويتامين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n-cs"/>
            </a:endParaRPr>
          </a:p>
          <a:p>
            <a:pPr marL="0" marR="0" lvl="0" indent="0" algn="justLow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tra"/>
                <a:ea typeface="Times New Roman" pitchFamily="18" charset="0"/>
                <a:cs typeface="+mn-cs"/>
              </a:rPr>
              <a:t>2)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tra"/>
                <a:ea typeface="Times New Roman" pitchFamily="18" charset="0"/>
                <a:cs typeface="+mn-cs"/>
              </a:rPr>
              <a:t>فراهم كردن غذاي مورد علاقه بيمار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n-cs"/>
            </a:endParaRPr>
          </a:p>
          <a:p>
            <a:pPr marL="0" marR="0" lvl="0" indent="0" algn="justLow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tra"/>
                <a:ea typeface="Times New Roman" pitchFamily="18" charset="0"/>
                <a:cs typeface="+mn-cs"/>
              </a:rPr>
              <a:t>3) 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tra"/>
                <a:ea typeface="Times New Roman" pitchFamily="18" charset="0"/>
                <a:cs typeface="+mn-cs"/>
              </a:rPr>
              <a:t>سعي شود در ساعات روز كمتر بخوابد و در طول روز خود را سرگرم كند تا شبها بخوابد. </a:t>
            </a:r>
            <a:endParaRPr kumimoji="0" lang="ar-S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Tx/>
              <a:buNone/>
            </a:pPr>
            <a:r>
              <a:rPr lang="fa-IR" sz="2000" dirty="0" smtClean="0">
                <a:cs typeface="+mn-cs"/>
              </a:rPr>
              <a:t>3) </a:t>
            </a:r>
            <a:r>
              <a:rPr lang="ar-SA" sz="2000" dirty="0" smtClean="0">
                <a:cs typeface="+mn-cs"/>
              </a:rPr>
              <a:t>سعي شود در ساعات روز كمتر بخوابد و در طول روز خود را سرگرم كند تا شبها بخوابد.</a:t>
            </a:r>
            <a:endParaRPr lang="fa-IR" sz="2000" dirty="0">
              <a:cs typeface="+mn-cs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fa-IR" sz="2000" dirty="0" smtClean="0">
                <a:cs typeface="+mn-cs"/>
              </a:rPr>
              <a:t>4) </a:t>
            </a:r>
            <a:r>
              <a:rPr lang="ar-SA" sz="2000" dirty="0" smtClean="0">
                <a:cs typeface="+mn-cs"/>
              </a:rPr>
              <a:t>محيطي </a:t>
            </a:r>
            <a:r>
              <a:rPr lang="ar-SA" sz="2000" dirty="0">
                <a:cs typeface="+mn-cs"/>
              </a:rPr>
              <a:t>امن براي وي مهيا كنيد </a:t>
            </a:r>
            <a:endParaRPr lang="en-US" sz="2000" dirty="0">
              <a:cs typeface="+mn-cs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5) سعي كنيد وعده‏هاي غذايي </a:t>
            </a:r>
            <a:r>
              <a:rPr lang="ar-SA" sz="2000" dirty="0" smtClean="0">
                <a:cs typeface="+mn-cs"/>
              </a:rPr>
              <a:t>زياد</a:t>
            </a:r>
            <a:r>
              <a:rPr lang="fa-IR" sz="2000" dirty="0">
                <a:cs typeface="+mn-cs"/>
              </a:rPr>
              <a:t> </a:t>
            </a:r>
            <a:r>
              <a:rPr lang="ar-SA" sz="2000" dirty="0" smtClean="0">
                <a:cs typeface="+mn-cs"/>
              </a:rPr>
              <a:t>ولي </a:t>
            </a:r>
            <a:r>
              <a:rPr lang="ar-SA" sz="2000" dirty="0">
                <a:cs typeface="+mn-cs"/>
              </a:rPr>
              <a:t>كم‏حجم و مختصر باشد</a:t>
            </a: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Tx/>
              <a:buNone/>
            </a:pPr>
            <a:r>
              <a:rPr lang="ar-SA" sz="2000" dirty="0" smtClean="0">
                <a:cs typeface="+mn-cs"/>
              </a:rPr>
              <a:t>6</a:t>
            </a:r>
            <a:r>
              <a:rPr lang="ar-SA" sz="2000" dirty="0">
                <a:cs typeface="+mn-cs"/>
              </a:rPr>
              <a:t>) سعي كنيد تمام كارهاي شخصي خود را خودتان انجام دهيد. </a:t>
            </a:r>
            <a:endParaRPr lang="en-US" sz="2000" dirty="0">
              <a:cs typeface="+mn-cs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7) در فعاليتهاي گروهي شركت كند </a:t>
            </a:r>
            <a:endParaRPr lang="en-US" sz="2000" dirty="0">
              <a:cs typeface="+mn-cs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8) فرصت بيان احساسات و تخليه هيجانات را به او بدهيد</a:t>
            </a: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Tx/>
              <a:buNone/>
            </a:pPr>
            <a:r>
              <a:rPr lang="fa-IR" sz="2000" dirty="0" smtClean="0">
                <a:cs typeface="+mn-cs"/>
              </a:rPr>
              <a:t>9</a:t>
            </a:r>
            <a:r>
              <a:rPr lang="ar-SA" sz="2000" dirty="0" smtClean="0">
                <a:cs typeface="+mn-cs"/>
              </a:rPr>
              <a:t>) </a:t>
            </a:r>
            <a:r>
              <a:rPr lang="ar-SA" sz="2000" dirty="0">
                <a:cs typeface="+mn-cs"/>
              </a:rPr>
              <a:t>فرصت بيان اظهارنظر را راجع به مسائل روزمره به وي بدهيد. 	</a:t>
            </a:r>
            <a:endParaRPr lang="en-US" sz="2000" dirty="0">
              <a:cs typeface="+mn-cs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10) اعتماد او را به خود جلب كنيد. </a:t>
            </a:r>
            <a:endParaRPr lang="en-US" sz="2000" dirty="0">
              <a:cs typeface="+mn-cs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11) اعتماد به نفس او را بهبود ببخشيد. </a:t>
            </a:r>
            <a:endParaRPr lang="en-US" sz="2000" dirty="0">
              <a:cs typeface="+mn-cs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12) اين افراد ممكن است اسهال </a:t>
            </a:r>
            <a:r>
              <a:rPr lang="ar-SA" sz="2000" dirty="0" smtClean="0">
                <a:cs typeface="+mn-cs"/>
              </a:rPr>
              <a:t>شوند</a:t>
            </a:r>
            <a:r>
              <a:rPr lang="fa-IR" sz="2000" dirty="0" smtClean="0">
                <a:cs typeface="+mn-cs"/>
              </a:rPr>
              <a:t>،</a:t>
            </a:r>
            <a:r>
              <a:rPr lang="ar-SA" sz="2000" dirty="0" smtClean="0">
                <a:cs typeface="+mn-cs"/>
              </a:rPr>
              <a:t> </a:t>
            </a:r>
            <a:r>
              <a:rPr lang="ar-SA" sz="2000" dirty="0">
                <a:cs typeface="+mn-cs"/>
              </a:rPr>
              <a:t>تحمل غذاهاي چرب را </a:t>
            </a:r>
            <a:r>
              <a:rPr lang="ar-SA" sz="2000" dirty="0" smtClean="0">
                <a:cs typeface="+mn-cs"/>
              </a:rPr>
              <a:t>ندارند</a:t>
            </a:r>
            <a:r>
              <a:rPr lang="fa-IR" sz="2000" dirty="0">
                <a:cs typeface="+mn-cs"/>
              </a:rPr>
              <a:t>.</a:t>
            </a:r>
            <a:endParaRPr lang="en-US" sz="2000" dirty="0">
              <a:cs typeface="+mn-cs"/>
            </a:endParaRPr>
          </a:p>
          <a:p>
            <a:pPr>
              <a:lnSpc>
                <a:spcPct val="20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fa-IR" sz="2000" dirty="0" smtClean="0">
                <a:cs typeface="+mn-cs"/>
              </a:rPr>
              <a:t>13)</a:t>
            </a:r>
            <a:r>
              <a:rPr lang="ar-SA" sz="2000" dirty="0" smtClean="0">
                <a:cs typeface="+mn-cs"/>
              </a:rPr>
              <a:t>نمك </a:t>
            </a:r>
            <a:r>
              <a:rPr lang="ar-SA" sz="2000" dirty="0">
                <a:cs typeface="+mn-cs"/>
              </a:rPr>
              <a:t>كافي براي آنها مناسب تر است. </a:t>
            </a:r>
            <a:endParaRPr lang="en-US" sz="2000" dirty="0">
              <a:cs typeface="+mn-cs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14) برنج، نان تست شده، سيب و موز براي كاهش اسهال مفيد است. </a:t>
            </a:r>
            <a:endParaRPr lang="en-US" sz="2000" dirty="0">
              <a:cs typeface="+mn-cs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ar-SA" sz="2000" dirty="0">
                <a:cs typeface="+mn-cs"/>
              </a:rPr>
              <a:t>15) اشياء خطرناك مانند سيگار و يا وسايلي كه موجب آتش سوزي مي‏شود از دسترس وي دور نگه داريد</a:t>
            </a: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213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ebnehoseiniz1</dc:creator>
  <cp:lastModifiedBy>ebnehoseiniz1</cp:lastModifiedBy>
  <cp:revision>3</cp:revision>
  <dcterms:created xsi:type="dcterms:W3CDTF">2012-11-19T04:59:55Z</dcterms:created>
  <dcterms:modified xsi:type="dcterms:W3CDTF">2012-11-19T05:26:26Z</dcterms:modified>
</cp:coreProperties>
</file>